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63" r:id="rId9"/>
    <p:sldId id="264" r:id="rId10"/>
    <p:sldId id="265" r:id="rId11"/>
    <p:sldId id="262" r:id="rId12"/>
    <p:sldId id="266" r:id="rId13"/>
    <p:sldId id="267" r:id="rId14"/>
    <p:sldId id="269" r:id="rId15"/>
    <p:sldId id="270" r:id="rId16"/>
    <p:sldId id="272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BC834-218F-4724-B17A-98A0444EAB85}" type="datetimeFigureOut">
              <a:rPr lang="tr-TR" smtClean="0"/>
              <a:t>27.04.2025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B6E4-E51D-4674-A024-0B9FFFE95B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2509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BC834-218F-4724-B17A-98A0444EAB85}" type="datetimeFigureOut">
              <a:rPr lang="tr-TR" smtClean="0"/>
              <a:t>27.04.2025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B6E4-E51D-4674-A024-0B9FFFE95B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742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BC834-218F-4724-B17A-98A0444EAB85}" type="datetimeFigureOut">
              <a:rPr lang="tr-TR" smtClean="0"/>
              <a:t>27.04.2025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B6E4-E51D-4674-A024-0B9FFFE95B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80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BC834-218F-4724-B17A-98A0444EAB85}" type="datetimeFigureOut">
              <a:rPr lang="tr-TR" smtClean="0"/>
              <a:t>27.04.2025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B6E4-E51D-4674-A024-0B9FFFE95B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942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BC834-218F-4724-B17A-98A0444EAB85}" type="datetimeFigureOut">
              <a:rPr lang="tr-TR" smtClean="0"/>
              <a:t>27.04.2025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B6E4-E51D-4674-A024-0B9FFFE95B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5007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BC834-218F-4724-B17A-98A0444EAB85}" type="datetimeFigureOut">
              <a:rPr lang="tr-TR" smtClean="0"/>
              <a:t>27.04.2025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B6E4-E51D-4674-A024-0B9FFFE95B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8907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BC834-218F-4724-B17A-98A0444EAB85}" type="datetimeFigureOut">
              <a:rPr lang="tr-TR" smtClean="0"/>
              <a:t>27.04.2025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B6E4-E51D-4674-A024-0B9FFFE95B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6049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BC834-218F-4724-B17A-98A0444EAB85}" type="datetimeFigureOut">
              <a:rPr lang="tr-TR" smtClean="0"/>
              <a:t>27.04.2025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B6E4-E51D-4674-A024-0B9FFFE95B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4585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BC834-218F-4724-B17A-98A0444EAB85}" type="datetimeFigureOut">
              <a:rPr lang="tr-TR" smtClean="0"/>
              <a:t>27.04.2025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B6E4-E51D-4674-A024-0B9FFFE95B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95161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BC834-218F-4724-B17A-98A0444EAB85}" type="datetimeFigureOut">
              <a:rPr lang="tr-TR" smtClean="0"/>
              <a:t>27.04.2025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B6E4-E51D-4674-A024-0B9FFFE95B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7625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BC834-218F-4724-B17A-98A0444EAB85}" type="datetimeFigureOut">
              <a:rPr lang="tr-TR" smtClean="0"/>
              <a:t>27.04.2025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8B6E4-E51D-4674-A024-0B9FFFE95B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2483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1BC834-218F-4724-B17A-98A0444EAB85}" type="datetimeFigureOut">
              <a:rPr lang="tr-TR" smtClean="0"/>
              <a:t>27.04.2025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8B6E4-E51D-4674-A024-0B9FFFE95BB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525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7" r:id="rId1"/>
    <p:sldLayoutId id="2147483708" r:id="rId2"/>
    <p:sldLayoutId id="2147483709" r:id="rId3"/>
    <p:sldLayoutId id="2147483710" r:id="rId4"/>
    <p:sldLayoutId id="2147483711" r:id="rId5"/>
    <p:sldLayoutId id="2147483712" r:id="rId6"/>
    <p:sldLayoutId id="2147483713" r:id="rId7"/>
    <p:sldLayoutId id="2147483714" r:id="rId8"/>
    <p:sldLayoutId id="2147483715" r:id="rId9"/>
    <p:sldLayoutId id="2147483716" r:id="rId10"/>
    <p:sldLayoutId id="214748371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4800" b="1" u="sng" dirty="0"/>
              <a:t>Erişkinlerde Gıda İlişkili Anafilaksi: Adana İlinden Tek Merkez Deneyimi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Uz. Dr. </a:t>
            </a:r>
            <a:r>
              <a:rPr lang="tr-TR" dirty="0" err="1"/>
              <a:t>Susamber</a:t>
            </a:r>
            <a:r>
              <a:rPr lang="tr-TR" dirty="0"/>
              <a:t> DİK </a:t>
            </a:r>
          </a:p>
          <a:p>
            <a:r>
              <a:rPr lang="tr-TR" dirty="0" smtClean="0"/>
              <a:t>Doç. Dr. Güzin Özden</a:t>
            </a:r>
            <a:endParaRPr lang="tr-TR" dirty="0"/>
          </a:p>
          <a:p>
            <a:r>
              <a:rPr lang="tr-TR" dirty="0"/>
              <a:t>Adana Şehir Eğitim ve Araştırma Hastanesi </a:t>
            </a:r>
          </a:p>
          <a:p>
            <a:r>
              <a:rPr lang="tr-TR" dirty="0"/>
              <a:t>Erişkin Alerji İmmünoloji Eğitim Kliniği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47387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85948" y="1120231"/>
            <a:ext cx="10515600" cy="4351338"/>
          </a:xfrm>
        </p:spPr>
        <p:txBody>
          <a:bodyPr/>
          <a:lstStyle/>
          <a:p>
            <a:r>
              <a:rPr lang="tr-TR" dirty="0" smtClean="0"/>
              <a:t>En </a:t>
            </a:r>
            <a:r>
              <a:rPr lang="tr-TR" dirty="0"/>
              <a:t>sık anafilaksi sebebi olan besin grubu kuruyemişlerdi. 6 hastada yer fıstığı duyarlılığı saptandı. 1 hastada yer fıstığına ek olarak badem </a:t>
            </a:r>
            <a:r>
              <a:rPr lang="tr-TR" dirty="0" err="1"/>
              <a:t>kaju</a:t>
            </a:r>
            <a:r>
              <a:rPr lang="tr-TR" dirty="0"/>
              <a:t> ve fındık alerjisi de mevcuttu</a:t>
            </a:r>
            <a:r>
              <a:rPr lang="tr-TR" dirty="0" smtClean="0"/>
              <a:t>.</a:t>
            </a:r>
          </a:p>
          <a:p>
            <a:r>
              <a:rPr lang="tr-TR" dirty="0" smtClean="0"/>
              <a:t>4 </a:t>
            </a:r>
            <a:r>
              <a:rPr lang="tr-TR" dirty="0"/>
              <a:t>hastada muz, 3 hastada şeftali, 2 hastada elma, 2 hastada çilek, 2 hastada kırmızı et, 2 hastada karides, 1 hastada süt, 1 hastada balık duyarlılığı saptandı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tr-TR" dirty="0" smtClean="0"/>
              <a:t>Hastaların sadece %44 üne (n:11) adrenalin uygulanmış olup, geri kalanlarına sadece </a:t>
            </a:r>
            <a:r>
              <a:rPr lang="tr-TR" dirty="0" err="1" smtClean="0"/>
              <a:t>antihistamin</a:t>
            </a:r>
            <a:r>
              <a:rPr lang="tr-TR" dirty="0" smtClean="0"/>
              <a:t> ve </a:t>
            </a:r>
            <a:r>
              <a:rPr lang="tr-TR" dirty="0" err="1" smtClean="0"/>
              <a:t>kortikosteroid</a:t>
            </a:r>
            <a:r>
              <a:rPr lang="tr-TR" dirty="0" smtClean="0"/>
              <a:t> uygulanmıştır.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7330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8909"/>
          </a:xfrm>
        </p:spPr>
        <p:txBody>
          <a:bodyPr/>
          <a:lstStyle/>
          <a:p>
            <a:r>
              <a:rPr lang="tr-TR" dirty="0" smtClean="0"/>
              <a:t>Tartışma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4841965"/>
            <a:ext cx="10515600" cy="1663337"/>
          </a:xfrm>
        </p:spPr>
        <p:txBody>
          <a:bodyPr>
            <a:normAutofit/>
          </a:bodyPr>
          <a:lstStyle/>
          <a:p>
            <a:r>
              <a:rPr lang="tr-TR" sz="2400" dirty="0" smtClean="0"/>
              <a:t>Yetişkinlerde en yaygın gıda ilişkili anafilaksi tetikleyicileri; kabuklu deniz ürünleri (</a:t>
            </a:r>
            <a:r>
              <a:rPr lang="tr-TR" sz="2400" dirty="0" err="1" smtClean="0"/>
              <a:t>crustacean</a:t>
            </a:r>
            <a:r>
              <a:rPr lang="tr-TR" sz="2400" dirty="0" smtClean="0"/>
              <a:t>) ve diğer balık türleri, yer fıstığı, ağaç yemişleri ve tohumlar, meyve ve sebzeler olarak saptanmıştır . Yetişkinlerde en sık eşlik eden hastalıklar; hipertansiyon, astım, diyabet </a:t>
            </a:r>
            <a:r>
              <a:rPr lang="tr-TR" sz="2400" dirty="0" err="1" smtClean="0"/>
              <a:t>mellitus</a:t>
            </a:r>
            <a:r>
              <a:rPr lang="tr-TR" sz="2400" dirty="0" smtClean="0"/>
              <a:t> olarak saptanmıştır.</a:t>
            </a:r>
            <a:endParaRPr lang="tr-TR" sz="2400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287" y="1166949"/>
            <a:ext cx="9115425" cy="3378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6475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9491" y="3640183"/>
            <a:ext cx="10515600" cy="2040392"/>
          </a:xfrm>
        </p:spPr>
        <p:txBody>
          <a:bodyPr/>
          <a:lstStyle/>
          <a:p>
            <a:r>
              <a:rPr lang="tr-TR" dirty="0" smtClean="0"/>
              <a:t>Erişkinlerde kabuklu deniz ürünleri, balığa kıyasla çok daha yaygın bir alerji ve anafilaksi nedenidir. Kabuklu deniz ürünleri en fazla ölüme neden olan alerjen olarak saptanmıştır. </a:t>
            </a:r>
          </a:p>
          <a:p>
            <a:r>
              <a:rPr lang="tr-TR" dirty="0" smtClean="0"/>
              <a:t>2 hastamızda kabuklu deniz ürünü ve 1 hastamızda balık ile anafilaksi olmuştu.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9245" y="928415"/>
            <a:ext cx="7620000" cy="2162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442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4799" y="3005682"/>
            <a:ext cx="11564983" cy="3545749"/>
          </a:xfrm>
        </p:spPr>
        <p:txBody>
          <a:bodyPr>
            <a:normAutofit/>
          </a:bodyPr>
          <a:lstStyle/>
          <a:p>
            <a:r>
              <a:rPr lang="tr-TR" sz="2400" dirty="0" smtClean="0"/>
              <a:t>Birincil et alerjileri ve et alerji sendromları yetişkinlerde anafilaksiye neden olabilir. Birincil et alerjilerinde </a:t>
            </a:r>
            <a:r>
              <a:rPr lang="tr-TR" sz="2400" dirty="0" err="1" smtClean="0"/>
              <a:t>duyarlanmanın</a:t>
            </a:r>
            <a:r>
              <a:rPr lang="tr-TR" sz="2400" dirty="0" smtClean="0"/>
              <a:t> </a:t>
            </a:r>
            <a:r>
              <a:rPr lang="tr-TR" sz="2400" dirty="0" err="1" smtClean="0"/>
              <a:t>gastrointestinal</a:t>
            </a:r>
            <a:r>
              <a:rPr lang="tr-TR" sz="2400" dirty="0" smtClean="0"/>
              <a:t> sistem aracılığıyla, alfa-</a:t>
            </a:r>
            <a:r>
              <a:rPr lang="tr-TR" sz="2400" dirty="0" err="1" smtClean="0"/>
              <a:t>gal</a:t>
            </a:r>
            <a:r>
              <a:rPr lang="tr-TR" sz="2400" dirty="0" smtClean="0"/>
              <a:t> duyarlılığı gibi et alerji sendromlarında ise </a:t>
            </a:r>
            <a:r>
              <a:rPr lang="tr-TR" sz="2400" dirty="0" err="1" smtClean="0"/>
              <a:t>gastrointestinal</a:t>
            </a:r>
            <a:r>
              <a:rPr lang="tr-TR" sz="2400" dirty="0" smtClean="0"/>
              <a:t> sistem dışındaki yollarla gerçekleştiği; alfa-</a:t>
            </a:r>
            <a:r>
              <a:rPr lang="tr-TR" sz="2400" dirty="0" err="1" smtClean="0"/>
              <a:t>gal</a:t>
            </a:r>
            <a:r>
              <a:rPr lang="tr-TR" sz="2400" dirty="0" smtClean="0"/>
              <a:t> sendromuna yol açan ilk </a:t>
            </a:r>
            <a:r>
              <a:rPr lang="tr-TR" sz="2400" dirty="0" err="1" smtClean="0"/>
              <a:t>duyarlanmaya</a:t>
            </a:r>
            <a:r>
              <a:rPr lang="tr-TR" sz="2400" dirty="0" smtClean="0"/>
              <a:t> ise kene ısırıklarının neden olduğu düşünülmektedir.</a:t>
            </a:r>
          </a:p>
          <a:p>
            <a:r>
              <a:rPr lang="tr-TR" sz="2400" dirty="0" smtClean="0"/>
              <a:t>2 hastamızda anafilaksi nedeni kırmızı et olup bu hastalarda kene ısırma öyküsü yoktur. Ancak Alfa-</a:t>
            </a:r>
            <a:r>
              <a:rPr lang="tr-TR" sz="2400" dirty="0" err="1" smtClean="0"/>
              <a:t>gal</a:t>
            </a:r>
            <a:r>
              <a:rPr lang="tr-TR" sz="2400" dirty="0" smtClean="0"/>
              <a:t> spesifik </a:t>
            </a:r>
            <a:r>
              <a:rPr lang="tr-TR" sz="2400" dirty="0" err="1" smtClean="0"/>
              <a:t>Ig</a:t>
            </a:r>
            <a:r>
              <a:rPr lang="tr-TR" sz="2400" dirty="0" smtClean="0"/>
              <a:t> E bakılamadığından, bu hastaların alfa-</a:t>
            </a:r>
            <a:r>
              <a:rPr lang="tr-TR" sz="2400" dirty="0" err="1" smtClean="0"/>
              <a:t>gal</a:t>
            </a:r>
            <a:r>
              <a:rPr lang="tr-TR" sz="2400" dirty="0" smtClean="0"/>
              <a:t> duyarlılığı nedeniyle mi yoksa birincil et alerjisi nedeniyle mi anafilaksi yaşadığı belirlenememiştir. </a:t>
            </a:r>
            <a:endParaRPr lang="tr-TR" sz="2400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 rotWithShape="1">
          <a:blip r:embed="rId2"/>
          <a:srcRect b="36496"/>
          <a:stretch/>
        </p:blipFill>
        <p:spPr>
          <a:xfrm>
            <a:off x="1776140" y="0"/>
            <a:ext cx="8239125" cy="2631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4755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58240" y="0"/>
            <a:ext cx="8696325" cy="3057525"/>
          </a:xfrm>
          <a:prstGeom prst="rect">
            <a:avLst/>
          </a:prstGeom>
        </p:spPr>
      </p:pic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3326673"/>
            <a:ext cx="10515600" cy="2850289"/>
          </a:xfrm>
        </p:spPr>
        <p:txBody>
          <a:bodyPr/>
          <a:lstStyle/>
          <a:p>
            <a:r>
              <a:rPr lang="tr-TR" dirty="0" err="1" smtClean="0"/>
              <a:t>IgE</a:t>
            </a:r>
            <a:r>
              <a:rPr lang="tr-TR" dirty="0" smtClean="0"/>
              <a:t>-aracılı gıda alerjisi tanısı doğrulanmış hastalarda, alerjik reaksiyona neden olan gıdanın (veya gıdanın belirli formunun) tüketiminden kaçınılması, </a:t>
            </a:r>
            <a:r>
              <a:rPr lang="tr-TR" dirty="0" err="1" smtClean="0"/>
              <a:t>IgE</a:t>
            </a:r>
            <a:r>
              <a:rPr lang="tr-TR" dirty="0" smtClean="0"/>
              <a:t>-aracılı gıda alerjisi olan ve anafilaksi riski taşıyan hastalara, taşımaları için bir adrenalin oto-enjektörü reçete edilmesi önerilmektedir.</a:t>
            </a:r>
          </a:p>
          <a:p>
            <a:r>
              <a:rPr lang="tr-TR" dirty="0" smtClean="0"/>
              <a:t> Tüm hastalarımızda sebep olan gıda doğrulanmış ve hastalarımızın hepsine adrenalin oto-enjektörü reçete edilmiştir.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46630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199664"/>
            <a:ext cx="10515600" cy="1071788"/>
          </a:xfrm>
        </p:spPr>
        <p:txBody>
          <a:bodyPr/>
          <a:lstStyle/>
          <a:p>
            <a:r>
              <a:rPr lang="tr-TR" dirty="0" smtClean="0"/>
              <a:t>Sonuç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94698"/>
            <a:ext cx="10515600" cy="4351338"/>
          </a:xfrm>
        </p:spPr>
        <p:txBody>
          <a:bodyPr/>
          <a:lstStyle/>
          <a:p>
            <a:r>
              <a:rPr lang="tr-TR" dirty="0"/>
              <a:t>Anafilaksi </a:t>
            </a:r>
            <a:r>
              <a:rPr lang="tr-TR" dirty="0" err="1"/>
              <a:t>mortal</a:t>
            </a:r>
            <a:r>
              <a:rPr lang="tr-TR" dirty="0"/>
              <a:t> seyredebilen bir durumdur ve çoğunlukla ilk olarak acil servislerde tedavi edilir. </a:t>
            </a:r>
            <a:endParaRPr lang="tr-TR" dirty="0" smtClean="0"/>
          </a:p>
          <a:p>
            <a:r>
              <a:rPr lang="tr-TR" dirty="0" smtClean="0"/>
              <a:t>Adrenalin </a:t>
            </a:r>
            <a:r>
              <a:rPr lang="tr-TR" dirty="0"/>
              <a:t>ilk basamak tedavidir ancak acil serviste adrenalin uygulanması konusunda büyük eksiklik mevcuttur. </a:t>
            </a:r>
            <a:endParaRPr lang="tr-TR" dirty="0" smtClean="0"/>
          </a:p>
          <a:p>
            <a:r>
              <a:rPr lang="tr-TR" dirty="0" smtClean="0"/>
              <a:t>Gıdaların </a:t>
            </a:r>
            <a:r>
              <a:rPr lang="tr-TR" dirty="0"/>
              <a:t>yaygın bir anafilaksi tetikleyicisi olduğu unutulmamalı, anafilaksi tanısı konur konmaz, adrenalin uygulamaktan çekinilmemelidir. </a:t>
            </a:r>
            <a:endParaRPr lang="tr-TR" dirty="0" smtClean="0"/>
          </a:p>
          <a:p>
            <a:r>
              <a:rPr lang="tr-TR" dirty="0" smtClean="0"/>
              <a:t>Anafilaksi </a:t>
            </a:r>
            <a:r>
              <a:rPr lang="tr-TR" dirty="0"/>
              <a:t>sonrası ise </a:t>
            </a:r>
            <a:r>
              <a:rPr lang="tr-TR" dirty="0" smtClean="0"/>
              <a:t>hastalar mutlaka </a:t>
            </a:r>
            <a:r>
              <a:rPr lang="tr-TR" dirty="0"/>
              <a:t>alerji-</a:t>
            </a:r>
            <a:r>
              <a:rPr lang="tr-TR" dirty="0" err="1"/>
              <a:t>immunoloji</a:t>
            </a:r>
            <a:r>
              <a:rPr lang="tr-TR" dirty="0"/>
              <a:t> uzmanlarına yönlendirilmelidir.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tekrar eden anafilaksi ataklarının ve buna bağlı ölümlerin önlenmesinde kritik öneme sahiptir.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195432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İçerik Yer Tutucusu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265" t="20558" r="13118" b="205"/>
          <a:stretch/>
        </p:blipFill>
        <p:spPr>
          <a:xfrm>
            <a:off x="1689463" y="608046"/>
            <a:ext cx="7741920" cy="5568917"/>
          </a:xfrm>
        </p:spPr>
      </p:pic>
    </p:spTree>
    <p:extLst>
      <p:ext uri="{BB962C8B-B14F-4D97-AF65-F5344CB8AC3E}">
        <p14:creationId xmlns:p14="http://schemas.microsoft.com/office/powerpoint/2010/main" val="1200294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Giriş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Gıda alerjisi, dünya genelinde önemli bir halk sağlığı sorunudur ve özellikle kentsel bölgelerde ve yüksek gelirli ülkelerde daha yaygındır. </a:t>
            </a:r>
            <a:endParaRPr lang="tr-TR" dirty="0" smtClean="0"/>
          </a:p>
          <a:p>
            <a:r>
              <a:rPr lang="tr-TR" dirty="0" err="1" smtClean="0"/>
              <a:t>İmmunglobulin</a:t>
            </a:r>
            <a:r>
              <a:rPr lang="tr-TR" dirty="0" smtClean="0"/>
              <a:t> </a:t>
            </a:r>
            <a:r>
              <a:rPr lang="tr-TR" dirty="0"/>
              <a:t>E aracılı gıda alerjileri hafiften şiddetliye kadar değişebilir ve anafilaksi gibi hayati tehlike oluşturan reaksiyonlara neden olabilir. </a:t>
            </a:r>
          </a:p>
        </p:txBody>
      </p:sp>
      <p:sp>
        <p:nvSpPr>
          <p:cNvPr id="4" name="Dikdörtgen 3"/>
          <p:cNvSpPr/>
          <p:nvPr/>
        </p:nvSpPr>
        <p:spPr>
          <a:xfrm>
            <a:off x="966650" y="5825422"/>
            <a:ext cx="101280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200" dirty="0">
                <a:ea typeface="Calibri" panose="020F0502020204030204" pitchFamily="34" charset="0"/>
              </a:rPr>
              <a:t>Jimenez-Garcia R, Lopez-de-Andres A, Hernandez-Barrera V, </a:t>
            </a:r>
            <a:r>
              <a:rPr lang="en-US" sz="1200" dirty="0" err="1">
                <a:ea typeface="Calibri" panose="020F0502020204030204" pitchFamily="34" charset="0"/>
              </a:rPr>
              <a:t>Zamorano</a:t>
            </a:r>
            <a:r>
              <a:rPr lang="en-US" sz="1200" dirty="0">
                <a:ea typeface="Calibri" panose="020F0502020204030204" pitchFamily="34" charset="0"/>
              </a:rPr>
              <a:t>-Leon JJ, </a:t>
            </a:r>
            <a:r>
              <a:rPr lang="en-US" sz="1200" dirty="0" err="1">
                <a:ea typeface="Calibri" panose="020F0502020204030204" pitchFamily="34" charset="0"/>
              </a:rPr>
              <a:t>Cuadrado</a:t>
            </a:r>
            <a:r>
              <a:rPr lang="en-US" sz="1200" dirty="0">
                <a:ea typeface="Calibri" panose="020F0502020204030204" pitchFamily="34" charset="0"/>
              </a:rPr>
              <a:t>-Corrales N, de Miguel-</a:t>
            </a:r>
            <a:r>
              <a:rPr lang="en-US" sz="1200" dirty="0" err="1">
                <a:ea typeface="Calibri" panose="020F0502020204030204" pitchFamily="34" charset="0"/>
              </a:rPr>
              <a:t>Diez</a:t>
            </a:r>
            <a:r>
              <a:rPr lang="en-US" sz="1200" dirty="0">
                <a:ea typeface="Calibri" panose="020F0502020204030204" pitchFamily="34" charset="0"/>
              </a:rPr>
              <a:t> J, et al. Hospitalizations for Food-Induced Anaphylaxis Between 2016 and 2021: Population-Based Epidemiologic Study. JMIR Public Health </a:t>
            </a:r>
            <a:r>
              <a:rPr lang="en-US" sz="1200" dirty="0" err="1">
                <a:ea typeface="Calibri" panose="020F0502020204030204" pitchFamily="34" charset="0"/>
              </a:rPr>
              <a:t>Surveill</a:t>
            </a:r>
            <a:r>
              <a:rPr lang="en-US" sz="1200" dirty="0">
                <a:ea typeface="Calibri" panose="020F0502020204030204" pitchFamily="34" charset="0"/>
              </a:rPr>
              <a:t>. 2024;10:e57340.</a:t>
            </a:r>
            <a:endParaRPr lang="tr-TR" sz="12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19941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90452" y="571591"/>
            <a:ext cx="10515600" cy="4351338"/>
          </a:xfrm>
        </p:spPr>
        <p:txBody>
          <a:bodyPr/>
          <a:lstStyle/>
          <a:p>
            <a:r>
              <a:rPr lang="tr-TR" dirty="0" smtClean="0"/>
              <a:t>Dünya genelinde gıda kaynaklı alerjik reaksiyonların %90'ından fazlasına neden olduğu kabul edilen gıda alerjenleri; </a:t>
            </a:r>
          </a:p>
          <a:p>
            <a:r>
              <a:rPr lang="tr-TR" dirty="0"/>
              <a:t>Y</a:t>
            </a:r>
            <a:r>
              <a:rPr lang="tr-TR" dirty="0" smtClean="0"/>
              <a:t>umurta, </a:t>
            </a:r>
          </a:p>
          <a:p>
            <a:r>
              <a:rPr lang="tr-TR" dirty="0"/>
              <a:t>B</a:t>
            </a:r>
            <a:r>
              <a:rPr lang="tr-TR" dirty="0" smtClean="0"/>
              <a:t>alık,</a:t>
            </a:r>
          </a:p>
          <a:p>
            <a:r>
              <a:rPr lang="tr-TR" dirty="0"/>
              <a:t>K</a:t>
            </a:r>
            <a:r>
              <a:rPr lang="tr-TR" dirty="0" smtClean="0"/>
              <a:t>abuklu deniz ürünleri, </a:t>
            </a:r>
          </a:p>
          <a:p>
            <a:r>
              <a:rPr lang="tr-TR" dirty="0"/>
              <a:t>Y</a:t>
            </a:r>
            <a:r>
              <a:rPr lang="tr-TR" dirty="0" smtClean="0"/>
              <a:t>er fıstığı, </a:t>
            </a:r>
          </a:p>
          <a:p>
            <a:r>
              <a:rPr lang="tr-TR" dirty="0"/>
              <a:t>S</a:t>
            </a:r>
            <a:r>
              <a:rPr lang="tr-TR" dirty="0" smtClean="0"/>
              <a:t>üt, </a:t>
            </a:r>
          </a:p>
          <a:p>
            <a:r>
              <a:rPr lang="tr-TR" dirty="0"/>
              <a:t>A</a:t>
            </a:r>
            <a:r>
              <a:rPr lang="tr-TR" dirty="0" smtClean="0"/>
              <a:t>ğaç yemişleri, </a:t>
            </a:r>
          </a:p>
          <a:p>
            <a:r>
              <a:rPr lang="tr-TR" dirty="0" err="1"/>
              <a:t>G</a:t>
            </a:r>
            <a:r>
              <a:rPr lang="tr-TR" dirty="0" err="1" smtClean="0"/>
              <a:t>luten</a:t>
            </a:r>
            <a:r>
              <a:rPr lang="tr-TR" dirty="0" smtClean="0"/>
              <a:t> içeren tahıllar, </a:t>
            </a:r>
          </a:p>
          <a:p>
            <a:r>
              <a:rPr lang="tr-TR" dirty="0"/>
              <a:t>S</a:t>
            </a:r>
            <a:r>
              <a:rPr lang="tr-TR" dirty="0" smtClean="0"/>
              <a:t>ülfitlerdir.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890452" y="5867290"/>
            <a:ext cx="1016072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200" dirty="0" err="1">
                <a:ea typeface="Calibri" panose="020F0502020204030204" pitchFamily="34" charset="0"/>
              </a:rPr>
              <a:t>Baseggio</a:t>
            </a:r>
            <a:r>
              <a:rPr lang="en-US" sz="1200" dirty="0">
                <a:ea typeface="Calibri" panose="020F0502020204030204" pitchFamily="34" charset="0"/>
              </a:rPr>
              <a:t> </a:t>
            </a:r>
            <a:r>
              <a:rPr lang="en-US" sz="1200" dirty="0" err="1">
                <a:ea typeface="Calibri" panose="020F0502020204030204" pitchFamily="34" charset="0"/>
              </a:rPr>
              <a:t>Conrado</a:t>
            </a:r>
            <a:r>
              <a:rPr lang="en-US" sz="1200" dirty="0">
                <a:ea typeface="Calibri" panose="020F0502020204030204" pitchFamily="34" charset="0"/>
              </a:rPr>
              <a:t> A, Patel N, Turner PJ. Global patterns in anaphylaxis due to specific foods: A systematic review. J Allergy </a:t>
            </a:r>
            <a:r>
              <a:rPr lang="en-US" sz="1200" dirty="0" err="1">
                <a:ea typeface="Calibri" panose="020F0502020204030204" pitchFamily="34" charset="0"/>
              </a:rPr>
              <a:t>Clin</a:t>
            </a:r>
            <a:r>
              <a:rPr lang="en-US" sz="1200" dirty="0">
                <a:ea typeface="Calibri" panose="020F0502020204030204" pitchFamily="34" charset="0"/>
              </a:rPr>
              <a:t> </a:t>
            </a:r>
            <a:r>
              <a:rPr lang="en-US" sz="1200" dirty="0" err="1">
                <a:ea typeface="Calibri" panose="020F0502020204030204" pitchFamily="34" charset="0"/>
              </a:rPr>
              <a:t>Immunol</a:t>
            </a:r>
            <a:r>
              <a:rPr lang="en-US" sz="1200" dirty="0">
                <a:ea typeface="Calibri" panose="020F0502020204030204" pitchFamily="34" charset="0"/>
              </a:rPr>
              <a:t>. 2021;148(6):1515-25 e3.</a:t>
            </a:r>
            <a:endParaRPr lang="tr-TR" sz="12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995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Gıda ilişkili anafilaksi şiddetini ve ölüm riskini artırabilecek tetikleyiciler ve faktörler arasında: </a:t>
            </a:r>
          </a:p>
          <a:p>
            <a:r>
              <a:rPr lang="tr-TR" dirty="0"/>
              <a:t>S</a:t>
            </a:r>
            <a:r>
              <a:rPr lang="tr-TR" dirty="0" smtClean="0"/>
              <a:t>üt ürünleri, </a:t>
            </a:r>
          </a:p>
          <a:p>
            <a:r>
              <a:rPr lang="tr-TR" dirty="0"/>
              <a:t>Y</a:t>
            </a:r>
            <a:r>
              <a:rPr lang="tr-TR" dirty="0" smtClean="0"/>
              <a:t>er fıstığı, </a:t>
            </a:r>
          </a:p>
          <a:p>
            <a:r>
              <a:rPr lang="tr-TR" dirty="0"/>
              <a:t>K</a:t>
            </a:r>
            <a:r>
              <a:rPr lang="tr-TR" dirty="0" smtClean="0"/>
              <a:t>ontrolsüz astım, </a:t>
            </a:r>
          </a:p>
          <a:p>
            <a:r>
              <a:rPr lang="tr-TR" dirty="0" smtClean="0"/>
              <a:t>İlaçlar yer almaktadır.</a:t>
            </a:r>
            <a:endParaRPr lang="tr-TR" dirty="0"/>
          </a:p>
        </p:txBody>
      </p:sp>
      <p:sp>
        <p:nvSpPr>
          <p:cNvPr id="5" name="Dikdörtgen 4"/>
          <p:cNvSpPr/>
          <p:nvPr/>
        </p:nvSpPr>
        <p:spPr>
          <a:xfrm>
            <a:off x="966650" y="5825422"/>
            <a:ext cx="1012806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200" dirty="0">
                <a:ea typeface="Calibri" panose="020F0502020204030204" pitchFamily="34" charset="0"/>
              </a:rPr>
              <a:t>Jimenez-Garcia R, Lopez-de-Andres A, Hernandez-Barrera V, </a:t>
            </a:r>
            <a:r>
              <a:rPr lang="en-US" sz="1200" dirty="0" err="1">
                <a:ea typeface="Calibri" panose="020F0502020204030204" pitchFamily="34" charset="0"/>
              </a:rPr>
              <a:t>Zamorano</a:t>
            </a:r>
            <a:r>
              <a:rPr lang="en-US" sz="1200" dirty="0">
                <a:ea typeface="Calibri" panose="020F0502020204030204" pitchFamily="34" charset="0"/>
              </a:rPr>
              <a:t>-Leon JJ, </a:t>
            </a:r>
            <a:r>
              <a:rPr lang="en-US" sz="1200" dirty="0" err="1">
                <a:ea typeface="Calibri" panose="020F0502020204030204" pitchFamily="34" charset="0"/>
              </a:rPr>
              <a:t>Cuadrado</a:t>
            </a:r>
            <a:r>
              <a:rPr lang="en-US" sz="1200" dirty="0">
                <a:ea typeface="Calibri" panose="020F0502020204030204" pitchFamily="34" charset="0"/>
              </a:rPr>
              <a:t>-Corrales N, de Miguel-</a:t>
            </a:r>
            <a:r>
              <a:rPr lang="en-US" sz="1200" dirty="0" err="1">
                <a:ea typeface="Calibri" panose="020F0502020204030204" pitchFamily="34" charset="0"/>
              </a:rPr>
              <a:t>Diez</a:t>
            </a:r>
            <a:r>
              <a:rPr lang="en-US" sz="1200" dirty="0">
                <a:ea typeface="Calibri" panose="020F0502020204030204" pitchFamily="34" charset="0"/>
              </a:rPr>
              <a:t> J, et al. Hospitalizations for Food-Induced Anaphylaxis Between 2016 and 2021: Population-Based Epidemiologic Study. JMIR Public Health </a:t>
            </a:r>
            <a:r>
              <a:rPr lang="en-US" sz="1200" dirty="0" err="1">
                <a:ea typeface="Calibri" panose="020F0502020204030204" pitchFamily="34" charset="0"/>
              </a:rPr>
              <a:t>Surveill</a:t>
            </a:r>
            <a:r>
              <a:rPr lang="en-US" sz="1200" dirty="0">
                <a:ea typeface="Calibri" panose="020F0502020204030204" pitchFamily="34" charset="0"/>
              </a:rPr>
              <a:t>. 2024;10:e57340.</a:t>
            </a:r>
            <a:endParaRPr lang="tr-TR" sz="1200" dirty="0">
              <a:effectLst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92874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Amaç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Bu çalışmadaki </a:t>
            </a:r>
            <a:r>
              <a:rPr lang="tr-TR" dirty="0" smtClean="0"/>
              <a:t>amaç; </a:t>
            </a:r>
            <a:r>
              <a:rPr lang="tr-TR" dirty="0"/>
              <a:t>kliniğimize </a:t>
            </a:r>
            <a:r>
              <a:rPr lang="tr-TR" dirty="0" smtClean="0"/>
              <a:t>başvuran ve </a:t>
            </a:r>
            <a:r>
              <a:rPr lang="tr-TR" dirty="0"/>
              <a:t>gıda ilişkili </a:t>
            </a:r>
            <a:r>
              <a:rPr lang="tr-TR" dirty="0" err="1"/>
              <a:t>anafilaktik</a:t>
            </a:r>
            <a:r>
              <a:rPr lang="tr-TR" dirty="0"/>
              <a:t> reaksiyon tanısı konulan </a:t>
            </a:r>
            <a:r>
              <a:rPr lang="tr-TR" dirty="0" smtClean="0"/>
              <a:t>hastaların;</a:t>
            </a:r>
          </a:p>
          <a:p>
            <a:r>
              <a:rPr lang="tr-TR" dirty="0"/>
              <a:t>G</a:t>
            </a:r>
            <a:r>
              <a:rPr lang="tr-TR" dirty="0" smtClean="0"/>
              <a:t>enel </a:t>
            </a:r>
            <a:r>
              <a:rPr lang="tr-TR" dirty="0"/>
              <a:t>özelliklerini, </a:t>
            </a:r>
          </a:p>
          <a:p>
            <a:r>
              <a:rPr lang="tr-TR" dirty="0"/>
              <a:t>R</a:t>
            </a:r>
            <a:r>
              <a:rPr lang="tr-TR" dirty="0" smtClean="0"/>
              <a:t>eaksiyona </a:t>
            </a:r>
            <a:r>
              <a:rPr lang="tr-TR" dirty="0"/>
              <a:t>neden olan gıdaların dağılımını, </a:t>
            </a:r>
            <a:endParaRPr lang="tr-TR" dirty="0" smtClean="0"/>
          </a:p>
          <a:p>
            <a:r>
              <a:rPr lang="tr-TR" dirty="0"/>
              <a:t>R</a:t>
            </a:r>
            <a:r>
              <a:rPr lang="tr-TR" dirty="0" smtClean="0"/>
              <a:t>eaksiyon </a:t>
            </a:r>
            <a:r>
              <a:rPr lang="tr-TR" dirty="0"/>
              <a:t>şiddetini, </a:t>
            </a:r>
            <a:endParaRPr lang="tr-TR" dirty="0" smtClean="0"/>
          </a:p>
          <a:p>
            <a:r>
              <a:rPr lang="tr-TR" dirty="0"/>
              <a:t>A</a:t>
            </a:r>
            <a:r>
              <a:rPr lang="tr-TR" dirty="0" smtClean="0"/>
              <a:t>cil </a:t>
            </a:r>
            <a:r>
              <a:rPr lang="tr-TR" dirty="0"/>
              <a:t>servis başvurularını </a:t>
            </a:r>
          </a:p>
          <a:p>
            <a:r>
              <a:rPr lang="tr-TR" dirty="0"/>
              <a:t>Y</a:t>
            </a:r>
            <a:r>
              <a:rPr lang="tr-TR" dirty="0" smtClean="0"/>
              <a:t>apılan </a:t>
            </a:r>
            <a:r>
              <a:rPr lang="tr-TR" dirty="0"/>
              <a:t>tedavileri belirlemektir.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02415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Metod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Son 1 yılda polikliniğimize başvuran ve gıda ilişkili anafilaksi tanısı konan hastalar T78.0 ICD kodu ile tarandı.  Toplamda 25 hasta saptandı. Bütün hastalar çalışmaya dahil edildi.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45255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o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1665223"/>
              </p:ext>
            </p:extLst>
          </p:nvPr>
        </p:nvGraphicFramePr>
        <p:xfrm>
          <a:off x="418011" y="1724975"/>
          <a:ext cx="5737438" cy="8050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68719">
                  <a:extLst>
                    <a:ext uri="{9D8B030D-6E8A-4147-A177-3AD203B41FA5}">
                      <a16:colId xmlns:a16="http://schemas.microsoft.com/office/drawing/2014/main" val="2354227392"/>
                    </a:ext>
                  </a:extLst>
                </a:gridCol>
                <a:gridCol w="2868719">
                  <a:extLst>
                    <a:ext uri="{9D8B030D-6E8A-4147-A177-3AD203B41FA5}">
                      <a16:colId xmlns:a16="http://schemas.microsoft.com/office/drawing/2014/main" val="2187973317"/>
                    </a:ext>
                  </a:extLst>
                </a:gridCol>
              </a:tblGrid>
              <a:tr h="15389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Cinsiyet</a:t>
                      </a:r>
                      <a:endParaRPr lang="tr-TR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10 </a:t>
                      </a:r>
                      <a:r>
                        <a:rPr lang="en-US" sz="1600" dirty="0" err="1">
                          <a:effectLst/>
                        </a:rPr>
                        <a:t>Erkek</a:t>
                      </a:r>
                      <a:r>
                        <a:rPr lang="en-US" sz="1600" dirty="0">
                          <a:effectLst/>
                        </a:rPr>
                        <a:t> (%40) </a:t>
                      </a:r>
                      <a:endParaRPr lang="tr-TR" sz="1600" dirty="0" smtClean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smtClean="0">
                          <a:effectLst/>
                        </a:rPr>
                        <a:t>15 </a:t>
                      </a:r>
                      <a:r>
                        <a:rPr lang="en-US" sz="1600" dirty="0">
                          <a:effectLst/>
                        </a:rPr>
                        <a:t>Kadın (%60)</a:t>
                      </a:r>
                      <a:endParaRPr lang="tr-TR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4794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Yaş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Ortalaması</a:t>
                      </a:r>
                      <a:endParaRPr lang="tr-TR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35 (Min: 19 - Max: 62)</a:t>
                      </a:r>
                      <a:endParaRPr lang="tr-TR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8964544"/>
                  </a:ext>
                </a:extLst>
              </a:tr>
            </a:tbl>
          </a:graphicData>
        </a:graphic>
      </p:graphicFrame>
      <p:graphicFrame>
        <p:nvGraphicFramePr>
          <p:cNvPr id="9" name="Tablo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1217139"/>
              </p:ext>
            </p:extLst>
          </p:nvPr>
        </p:nvGraphicFramePr>
        <p:xfrm>
          <a:off x="413229" y="2972590"/>
          <a:ext cx="5737438" cy="183623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68719">
                  <a:extLst>
                    <a:ext uri="{9D8B030D-6E8A-4147-A177-3AD203B41FA5}">
                      <a16:colId xmlns:a16="http://schemas.microsoft.com/office/drawing/2014/main" val="2875520102"/>
                    </a:ext>
                  </a:extLst>
                </a:gridCol>
                <a:gridCol w="2868719">
                  <a:extLst>
                    <a:ext uri="{9D8B030D-6E8A-4147-A177-3AD203B41FA5}">
                      <a16:colId xmlns:a16="http://schemas.microsoft.com/office/drawing/2014/main" val="329873845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Kronik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Hastalık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Var</a:t>
                      </a:r>
                      <a:endParaRPr lang="tr-TR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%36 (n=9)</a:t>
                      </a:r>
                      <a:endParaRPr lang="tr-TR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7219615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Hipotiroidi</a:t>
                      </a:r>
                      <a:endParaRPr lang="tr-TR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 hasta</a:t>
                      </a:r>
                      <a:endParaRPr lang="tr-TR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9254842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Diyabetes</a:t>
                      </a:r>
                      <a:r>
                        <a:rPr lang="en-US" sz="1600" dirty="0">
                          <a:effectLst/>
                        </a:rPr>
                        <a:t> Mellitus</a:t>
                      </a:r>
                      <a:endParaRPr lang="tr-TR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 hasta</a:t>
                      </a:r>
                      <a:endParaRPr lang="tr-TR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516627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Hipertansiyon</a:t>
                      </a:r>
                      <a:endParaRPr lang="tr-TR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2 hasta</a:t>
                      </a:r>
                      <a:endParaRPr lang="tr-TR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76445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Kalp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Yetmezliği</a:t>
                      </a:r>
                      <a:endParaRPr lang="tr-TR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 hasta</a:t>
                      </a:r>
                      <a:endParaRPr lang="tr-TR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428378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Alerjik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Rinit</a:t>
                      </a:r>
                      <a:endParaRPr lang="tr-TR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2 hasta</a:t>
                      </a:r>
                      <a:endParaRPr lang="tr-TR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744907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Astım</a:t>
                      </a:r>
                      <a:endParaRPr lang="tr-TR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3 hasta</a:t>
                      </a:r>
                      <a:endParaRPr lang="tr-TR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94308644"/>
                  </a:ext>
                </a:extLst>
              </a:tr>
            </a:tbl>
          </a:graphicData>
        </a:graphic>
      </p:graphicFrame>
      <p:graphicFrame>
        <p:nvGraphicFramePr>
          <p:cNvPr id="10" name="Tablo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3045007"/>
              </p:ext>
            </p:extLst>
          </p:nvPr>
        </p:nvGraphicFramePr>
        <p:xfrm>
          <a:off x="416745" y="5424972"/>
          <a:ext cx="5737438" cy="10492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68719">
                  <a:extLst>
                    <a:ext uri="{9D8B030D-6E8A-4147-A177-3AD203B41FA5}">
                      <a16:colId xmlns:a16="http://schemas.microsoft.com/office/drawing/2014/main" val="4172010987"/>
                    </a:ext>
                  </a:extLst>
                </a:gridCol>
                <a:gridCol w="2868719">
                  <a:extLst>
                    <a:ext uri="{9D8B030D-6E8A-4147-A177-3AD203B41FA5}">
                      <a16:colId xmlns:a16="http://schemas.microsoft.com/office/drawing/2014/main" val="3639235207"/>
                    </a:ext>
                  </a:extLst>
                </a:gridCol>
              </a:tblGrid>
              <a:tr h="231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 smtClean="0">
                          <a:effectLst/>
                        </a:rPr>
                        <a:t>Cilt</a:t>
                      </a:r>
                      <a:endParaRPr lang="tr-TR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Tüm hastalarda mevcut</a:t>
                      </a:r>
                      <a:endParaRPr lang="tr-TR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19104820"/>
                  </a:ext>
                </a:extLst>
              </a:tr>
              <a:tr h="231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Respiratuvar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Sistem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tr-TR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%68 (n=17)</a:t>
                      </a:r>
                      <a:endParaRPr lang="tr-TR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389982762"/>
                  </a:ext>
                </a:extLst>
              </a:tr>
              <a:tr h="231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Kardiyovasküler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Sistem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tr-TR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%56 (n=14)</a:t>
                      </a:r>
                      <a:endParaRPr lang="tr-TR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24878047"/>
                  </a:ext>
                </a:extLst>
              </a:tr>
              <a:tr h="2316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Gastrointestinal </a:t>
                      </a:r>
                      <a:r>
                        <a:rPr lang="en-US" sz="1600" dirty="0" err="1">
                          <a:effectLst/>
                        </a:rPr>
                        <a:t>Sistem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endParaRPr lang="tr-TR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%16 (n=4)</a:t>
                      </a:r>
                      <a:endParaRPr lang="tr-TR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5345908"/>
                  </a:ext>
                </a:extLst>
              </a:tr>
            </a:tbl>
          </a:graphicData>
        </a:graphic>
      </p:graphicFrame>
      <p:graphicFrame>
        <p:nvGraphicFramePr>
          <p:cNvPr id="11" name="Tablo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7317749"/>
              </p:ext>
            </p:extLst>
          </p:nvPr>
        </p:nvGraphicFramePr>
        <p:xfrm>
          <a:off x="6607338" y="2585818"/>
          <a:ext cx="5436618" cy="23034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18309">
                  <a:extLst>
                    <a:ext uri="{9D8B030D-6E8A-4147-A177-3AD203B41FA5}">
                      <a16:colId xmlns:a16="http://schemas.microsoft.com/office/drawing/2014/main" val="611357091"/>
                    </a:ext>
                  </a:extLst>
                </a:gridCol>
                <a:gridCol w="2718309">
                  <a:extLst>
                    <a:ext uri="{9D8B030D-6E8A-4147-A177-3AD203B41FA5}">
                      <a16:colId xmlns:a16="http://schemas.microsoft.com/office/drawing/2014/main" val="2916239460"/>
                    </a:ext>
                  </a:extLst>
                </a:gridCol>
              </a:tblGrid>
              <a:tr h="468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Maruziyet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ile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Semptom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Başlangıç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Süresi</a:t>
                      </a:r>
                      <a:endParaRPr lang="tr-TR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Ortalama 36,4 dakika (Min:10 - Max:210)</a:t>
                      </a:r>
                      <a:endParaRPr lang="tr-TR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7443376"/>
                  </a:ext>
                </a:extLst>
              </a:tr>
              <a:tr h="7535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 err="1">
                          <a:effectLst/>
                        </a:rPr>
                        <a:t>Anafilaksi</a:t>
                      </a:r>
                      <a:r>
                        <a:rPr lang="en-US" sz="1600" dirty="0">
                          <a:effectLst/>
                        </a:rPr>
                        <a:t> </a:t>
                      </a:r>
                      <a:r>
                        <a:rPr lang="en-US" sz="1600" dirty="0" err="1">
                          <a:effectLst/>
                        </a:rPr>
                        <a:t>Şiddeti</a:t>
                      </a:r>
                      <a:endParaRPr lang="tr-TR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10 hasta (%40) ciddi, </a:t>
                      </a:r>
                      <a:endParaRPr lang="tr-TR" sz="1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14 hasta (%56) orta, </a:t>
                      </a:r>
                      <a:endParaRPr lang="tr-TR" sz="160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1 hasta (%4) hafif</a:t>
                      </a:r>
                      <a:endParaRPr lang="tr-TR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0286333"/>
                  </a:ext>
                </a:extLst>
              </a:tr>
              <a:tr h="468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Eş Zamanlı Lateks Alerjisi</a:t>
                      </a:r>
                      <a:endParaRPr lang="tr-TR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%12 (n=3)</a:t>
                      </a:r>
                      <a:endParaRPr lang="tr-TR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02143698"/>
                  </a:ext>
                </a:extLst>
              </a:tr>
              <a:tr h="46876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Yoğun Bakım Yatış Öyküsü</a:t>
                      </a:r>
                      <a:endParaRPr lang="tr-TR" sz="160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%4 (n=1)</a:t>
                      </a:r>
                      <a:endParaRPr lang="tr-TR" sz="1600" dirty="0">
                        <a:effectLst/>
                        <a:latin typeface="Cambria" panose="020405030504060302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7902244"/>
                  </a:ext>
                </a:extLst>
              </a:tr>
            </a:tbl>
          </a:graphicData>
        </a:graphic>
      </p:graphicFrame>
      <p:sp>
        <p:nvSpPr>
          <p:cNvPr id="13" name="Dikdörtgen 12"/>
          <p:cNvSpPr/>
          <p:nvPr/>
        </p:nvSpPr>
        <p:spPr>
          <a:xfrm>
            <a:off x="4163115" y="1020075"/>
            <a:ext cx="37940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b="1" dirty="0">
                <a:solidFill>
                  <a:srgbClr val="365F91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Gıda </a:t>
            </a:r>
            <a:r>
              <a:rPr lang="en-US" altLang="tr-TR" b="1" dirty="0" err="1">
                <a:solidFill>
                  <a:srgbClr val="365F91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İlişkili</a:t>
            </a:r>
            <a:r>
              <a:rPr lang="en-US" altLang="tr-TR" b="1" dirty="0">
                <a:solidFill>
                  <a:srgbClr val="365F91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r>
              <a:rPr lang="en-US" altLang="tr-TR" b="1" dirty="0" err="1">
                <a:solidFill>
                  <a:srgbClr val="365F91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Anafilaksi</a:t>
            </a:r>
            <a:r>
              <a:rPr lang="en-US" altLang="tr-TR" b="1" dirty="0">
                <a:solidFill>
                  <a:srgbClr val="365F91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: </a:t>
            </a:r>
            <a:r>
              <a:rPr lang="en-US" altLang="tr-TR" b="1" dirty="0" err="1">
                <a:solidFill>
                  <a:srgbClr val="365F91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Klinik</a:t>
            </a:r>
            <a:r>
              <a:rPr lang="en-US" altLang="tr-TR" b="1" dirty="0">
                <a:solidFill>
                  <a:srgbClr val="365F91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r>
              <a:rPr lang="en-US" altLang="tr-TR" b="1" dirty="0" err="1">
                <a:solidFill>
                  <a:srgbClr val="365F91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Özellikler</a:t>
            </a:r>
            <a:endParaRPr lang="en-US" altLang="tr-TR" b="1" dirty="0">
              <a:solidFill>
                <a:srgbClr val="365F91"/>
              </a:solidFill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564138" y="1347568"/>
            <a:ext cx="178439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1600" b="1" dirty="0" err="1">
                <a:solidFill>
                  <a:srgbClr val="4F81B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Demografik</a:t>
            </a:r>
            <a:r>
              <a:rPr lang="en-US" altLang="tr-TR" sz="1600" b="1" dirty="0">
                <a:solidFill>
                  <a:srgbClr val="4F81B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r>
              <a:rPr lang="en-US" altLang="tr-TR" sz="1600" b="1" dirty="0" err="1">
                <a:solidFill>
                  <a:srgbClr val="4F81B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Veriler</a:t>
            </a:r>
            <a:endParaRPr lang="en-US" altLang="tr-TR" sz="1600" b="1" dirty="0">
              <a:solidFill>
                <a:srgbClr val="4F81BD"/>
              </a:solidFill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5" name="Dikdörtgen 14"/>
          <p:cNvSpPr/>
          <p:nvPr/>
        </p:nvSpPr>
        <p:spPr>
          <a:xfrm>
            <a:off x="564138" y="2585818"/>
            <a:ext cx="1504579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1600" b="1" dirty="0" err="1">
                <a:solidFill>
                  <a:srgbClr val="4F81B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Kronik</a:t>
            </a:r>
            <a:r>
              <a:rPr lang="en-US" altLang="tr-TR" sz="1600" b="1" dirty="0">
                <a:solidFill>
                  <a:srgbClr val="4F81B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r>
              <a:rPr lang="en-US" altLang="tr-TR" sz="1600" b="1" dirty="0" err="1">
                <a:solidFill>
                  <a:srgbClr val="4F81B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Hastalık</a:t>
            </a:r>
            <a:r>
              <a:rPr lang="en-US" altLang="tr-TR" sz="1600" b="1" dirty="0">
                <a:solidFill>
                  <a:srgbClr val="4F81B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6" name="Dikdörtgen 15"/>
          <p:cNvSpPr/>
          <p:nvPr/>
        </p:nvSpPr>
        <p:spPr>
          <a:xfrm>
            <a:off x="564138" y="4985807"/>
            <a:ext cx="177875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1600" b="1" dirty="0" err="1">
                <a:solidFill>
                  <a:srgbClr val="4F81B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Sistem</a:t>
            </a:r>
            <a:r>
              <a:rPr lang="en-US" altLang="tr-TR" sz="1600" b="1" dirty="0">
                <a:solidFill>
                  <a:srgbClr val="4F81B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r>
              <a:rPr lang="en-US" altLang="tr-TR" sz="1600" b="1" dirty="0" err="1">
                <a:solidFill>
                  <a:srgbClr val="4F81B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Tutulumları</a:t>
            </a:r>
            <a:endParaRPr lang="en-US" altLang="tr-TR" sz="1600" b="1" dirty="0">
              <a:solidFill>
                <a:srgbClr val="4F81BD"/>
              </a:solidFill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7" name="Dikdörtgen 16"/>
          <p:cNvSpPr/>
          <p:nvPr/>
        </p:nvSpPr>
        <p:spPr>
          <a:xfrm>
            <a:off x="8227230" y="2116530"/>
            <a:ext cx="1901867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tr-TR" sz="1600" b="1" dirty="0" err="1">
                <a:solidFill>
                  <a:srgbClr val="4F81B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Anafilaksi</a:t>
            </a:r>
            <a:r>
              <a:rPr lang="en-US" altLang="tr-TR" sz="1600" b="1" dirty="0">
                <a:solidFill>
                  <a:srgbClr val="4F81B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 </a:t>
            </a:r>
            <a:r>
              <a:rPr lang="en-US" altLang="tr-TR" sz="1600" b="1" dirty="0" err="1">
                <a:solidFill>
                  <a:srgbClr val="4F81BD"/>
                </a:solidFill>
                <a:latin typeface="Calibri" panose="020F0502020204030204" pitchFamily="34" charset="0"/>
                <a:ea typeface="MS Gothic" panose="020B0609070205080204" pitchFamily="49" charset="-128"/>
                <a:cs typeface="Times New Roman" panose="02020603050405020304" pitchFamily="18" charset="0"/>
              </a:rPr>
              <a:t>Özellikleri</a:t>
            </a:r>
            <a:endParaRPr lang="en-US" altLang="tr-TR" sz="1600" b="1" dirty="0">
              <a:solidFill>
                <a:srgbClr val="4F81BD"/>
              </a:solidFill>
              <a:latin typeface="Calibri" panose="020F0502020204030204" pitchFamily="34" charset="0"/>
              <a:ea typeface="MS Gothic" panose="020B0609070205080204" pitchFamily="49" charset="-128"/>
              <a:cs typeface="Times New Roman" panose="02020603050405020304" pitchFamily="18" charset="0"/>
            </a:endParaRPr>
          </a:p>
        </p:txBody>
      </p:sp>
      <p:sp>
        <p:nvSpPr>
          <p:cNvPr id="18" name="Unvan 1"/>
          <p:cNvSpPr txBox="1">
            <a:spLocks/>
          </p:cNvSpPr>
          <p:nvPr/>
        </p:nvSpPr>
        <p:spPr>
          <a:xfrm>
            <a:off x="838200" y="365126"/>
            <a:ext cx="10515600" cy="57724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dirty="0" smtClean="0"/>
              <a:t>Bulgular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2969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127" y="1018903"/>
            <a:ext cx="8516982" cy="5158060"/>
          </a:xfrm>
        </p:spPr>
      </p:pic>
    </p:spTree>
    <p:extLst>
      <p:ext uri="{BB962C8B-B14F-4D97-AF65-F5344CB8AC3E}">
        <p14:creationId xmlns:p14="http://schemas.microsoft.com/office/powerpoint/2010/main" val="1752360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4326" y="1364071"/>
            <a:ext cx="10515600" cy="4351338"/>
          </a:xfrm>
        </p:spPr>
        <p:txBody>
          <a:bodyPr/>
          <a:lstStyle/>
          <a:p>
            <a:r>
              <a:rPr lang="tr-TR" dirty="0" smtClean="0"/>
              <a:t>5 </a:t>
            </a:r>
            <a:r>
              <a:rPr lang="tr-TR" dirty="0"/>
              <a:t>hastada gıda spesifik </a:t>
            </a:r>
            <a:r>
              <a:rPr lang="tr-TR" dirty="0" err="1"/>
              <a:t>immunglobulin</a:t>
            </a:r>
            <a:r>
              <a:rPr lang="tr-TR" dirty="0"/>
              <a:t> E (</a:t>
            </a:r>
            <a:r>
              <a:rPr lang="tr-TR" dirty="0" err="1"/>
              <a:t>sIgE</a:t>
            </a:r>
            <a:r>
              <a:rPr lang="tr-TR" dirty="0"/>
              <a:t>) pozitif saptandı</a:t>
            </a:r>
            <a:r>
              <a:rPr lang="tr-TR" dirty="0" smtClean="0"/>
              <a:t>.</a:t>
            </a:r>
          </a:p>
          <a:p>
            <a:r>
              <a:rPr lang="tr-TR" dirty="0" smtClean="0"/>
              <a:t>4 </a:t>
            </a:r>
            <a:r>
              <a:rPr lang="tr-TR" dirty="0"/>
              <a:t>hastada lateks </a:t>
            </a:r>
            <a:r>
              <a:rPr lang="tr-TR" dirty="0" err="1"/>
              <a:t>sIgE</a:t>
            </a:r>
            <a:r>
              <a:rPr lang="tr-TR" dirty="0"/>
              <a:t> pozitif saptandı. </a:t>
            </a:r>
            <a:endParaRPr lang="tr-TR" dirty="0" smtClean="0"/>
          </a:p>
          <a:p>
            <a:r>
              <a:rPr lang="tr-TR" dirty="0" smtClean="0"/>
              <a:t>Kanda </a:t>
            </a:r>
            <a:r>
              <a:rPr lang="tr-TR" dirty="0"/>
              <a:t>lateks </a:t>
            </a:r>
            <a:r>
              <a:rPr lang="tr-TR" dirty="0" err="1"/>
              <a:t>sIgE</a:t>
            </a:r>
            <a:r>
              <a:rPr lang="tr-TR" dirty="0"/>
              <a:t> </a:t>
            </a:r>
            <a:r>
              <a:rPr lang="tr-TR" dirty="0" smtClean="0"/>
              <a:t>pozitif saptanan </a:t>
            </a:r>
            <a:r>
              <a:rPr lang="tr-TR" dirty="0"/>
              <a:t>hastaların 3’ ünde muz ile 1’inde mantar ile anafilaksi öyküsü vardı. </a:t>
            </a:r>
            <a:endParaRPr lang="tr-TR" dirty="0" smtClean="0"/>
          </a:p>
          <a:p>
            <a:r>
              <a:rPr lang="tr-TR" dirty="0" smtClean="0"/>
              <a:t>7 </a:t>
            </a:r>
            <a:r>
              <a:rPr lang="tr-TR" dirty="0"/>
              <a:t>hastada çoklu gıda duyarlılığı saptandı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89794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</TotalTime>
  <Words>892</Words>
  <Application>Microsoft Office PowerPoint</Application>
  <PresentationFormat>Geniş ekran</PresentationFormat>
  <Paragraphs>99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4" baseType="lpstr">
      <vt:lpstr>MS Gothic</vt:lpstr>
      <vt:lpstr>Arial</vt:lpstr>
      <vt:lpstr>Calibri</vt:lpstr>
      <vt:lpstr>Calibri Light</vt:lpstr>
      <vt:lpstr>Cambria</vt:lpstr>
      <vt:lpstr>MS Mincho</vt:lpstr>
      <vt:lpstr>Times New Roman</vt:lpstr>
      <vt:lpstr>Office Teması</vt:lpstr>
      <vt:lpstr>Erişkinlerde Gıda İlişkili Anafilaksi: Adana İlinden Tek Merkez Deneyimi </vt:lpstr>
      <vt:lpstr>Giriş </vt:lpstr>
      <vt:lpstr>PowerPoint Sunusu</vt:lpstr>
      <vt:lpstr>PowerPoint Sunusu</vt:lpstr>
      <vt:lpstr>Amaç </vt:lpstr>
      <vt:lpstr>Metod </vt:lpstr>
      <vt:lpstr>PowerPoint Sunusu</vt:lpstr>
      <vt:lpstr>PowerPoint Sunusu</vt:lpstr>
      <vt:lpstr>PowerPoint Sunusu</vt:lpstr>
      <vt:lpstr>PowerPoint Sunusu</vt:lpstr>
      <vt:lpstr>Tartışma </vt:lpstr>
      <vt:lpstr>PowerPoint Sunusu</vt:lpstr>
      <vt:lpstr>PowerPoint Sunusu</vt:lpstr>
      <vt:lpstr>PowerPoint Sunusu</vt:lpstr>
      <vt:lpstr>Sonuç </vt:lpstr>
      <vt:lpstr>PowerPoint Sunusu</vt:lpstr>
    </vt:vector>
  </TitlesOfParts>
  <Company>NouS/TncTR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Erişkinlerde Gıda İlişkili Anafilaksi: Adana İlinden Tek Merkez Deneyimi</dc:title>
  <dc:creator>LENOVO</dc:creator>
  <cp:lastModifiedBy>LENOVO</cp:lastModifiedBy>
  <cp:revision>9</cp:revision>
  <dcterms:created xsi:type="dcterms:W3CDTF">2025-04-26T11:42:59Z</dcterms:created>
  <dcterms:modified xsi:type="dcterms:W3CDTF">2025-04-27T06:06:52Z</dcterms:modified>
</cp:coreProperties>
</file>